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9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Montserrat Medium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Montserrat Medium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Montserrat Medium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Montserrat Medium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Montserrat Medium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Montserrat Medium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Montserrat Medium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Montserrat Medium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Montserrat Medium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/>
            </a:lvl5pPr>
          </a:lstStyle>
          <a:p>
            <a:r>
              <a:t>Author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</a:lstStyle>
          <a:p>
            <a:r>
              <a:t>Presentation Subtitle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/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/>
            </a:lvl5pPr>
          </a:lstStyle>
          <a:p>
            <a:r>
              <a:t>Attribution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z="8500" spc="-200"/>
            </a:lvl1pPr>
          </a:lstStyle>
          <a:p>
            <a:r>
              <a:t>“Notable Quote”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Bowl with salmon cakes, salad and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Bowl of pappardelle pasta with parsley butter, roasted hazelnuts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/>
            </a:lvl5pPr>
          </a:lstStyle>
          <a:p>
            <a:r>
              <a:t>Author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</a:lstStyle>
          <a:p>
            <a:r>
              <a:t>Presentation Subtitle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0415" y="13078832"/>
            <a:ext cx="350673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r>
              <a:t>Slide bullet text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Slide bullet text</a:t>
            </a:r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spc="-232"/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0415" y="13078832"/>
            <a:ext cx="350673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/>
            </a:lvl5pPr>
          </a:lstStyle>
          <a:p>
            <a:r>
              <a:t>Agenda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Agenda Topics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0415" y="13074598"/>
            <a:ext cx="350673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Montserra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ichele Montesi - Stefano Furi"/>
          <p:cNvSpPr txBox="1">
            <a:spLocks noGrp="1"/>
          </p:cNvSpPr>
          <p:nvPr>
            <p:ph type="body" sz="quarter" idx="1"/>
          </p:nvPr>
        </p:nvSpPr>
        <p:spPr>
          <a:xfrm>
            <a:off x="1201340" y="11859862"/>
            <a:ext cx="7023156" cy="636980"/>
          </a:xfrm>
          <a:prstGeom prst="rect">
            <a:avLst/>
          </a:prstGeom>
        </p:spPr>
        <p:txBody>
          <a:bodyPr/>
          <a:lstStyle>
            <a:lvl1pPr defTabSz="808990">
              <a:defRPr sz="3500">
                <a:solidFill>
                  <a:srgbClr val="3D3D3D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</a:lstStyle>
          <a:p>
            <a:r>
              <a:t>Michele Montesi, Luca Rapolla</a:t>
            </a:r>
          </a:p>
        </p:txBody>
      </p:sp>
      <p:sp>
        <p:nvSpPr>
          <p:cNvPr id="152" name="Brogram"/>
          <p:cNvSpPr txBox="1">
            <a:spLocks noGrp="1"/>
          </p:cNvSpPr>
          <p:nvPr>
            <p:ph type="title"/>
          </p:nvPr>
        </p:nvSpPr>
        <p:spPr>
          <a:xfrm>
            <a:off x="1206495" y="2574991"/>
            <a:ext cx="21971006" cy="4648202"/>
          </a:xfrm>
          <a:prstGeom prst="rect">
            <a:avLst/>
          </a:prstGeom>
        </p:spPr>
        <p:txBody>
          <a:bodyPr/>
          <a:lstStyle>
            <a:lvl1pPr>
              <a:defRPr spc="-3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t>Clubbers</a:t>
            </a:r>
          </a:p>
        </p:txBody>
      </p:sp>
      <p:sp>
        <p:nvSpPr>
          <p:cNvPr id="153" name="Progetto Tecnologie Web - A.A. 2022-2023"/>
          <p:cNvSpPr txBox="1"/>
          <p:nvPr/>
        </p:nvSpPr>
        <p:spPr>
          <a:xfrm>
            <a:off x="1201342" y="7223190"/>
            <a:ext cx="21971002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825500">
              <a:defRPr sz="5500">
                <a:solidFill>
                  <a:srgbClr val="3D3D3D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</a:lstStyle>
          <a:p>
            <a:r>
              <a:t>Progetto Mobile - A.A. 2022-2023</a:t>
            </a:r>
          </a:p>
        </p:txBody>
      </p:sp>
      <p:sp>
        <p:nvSpPr>
          <p:cNvPr id="154" name="Cesena, 30-01-2023"/>
          <p:cNvSpPr txBox="1"/>
          <p:nvPr/>
        </p:nvSpPr>
        <p:spPr>
          <a:xfrm>
            <a:off x="15675832" y="11859862"/>
            <a:ext cx="7023156" cy="640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 algn="r" defTabSz="817244">
              <a:defRPr sz="3500">
                <a:solidFill>
                  <a:srgbClr val="3D3D3D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</a:lstStyle>
          <a:p>
            <a:r>
              <a:t>Cesena, 05/07/2023</a:t>
            </a:r>
          </a:p>
        </p:txBody>
      </p:sp>
      <p:sp>
        <p:nvSpPr>
          <p:cNvPr id="155" name="Rectangle"/>
          <p:cNvSpPr/>
          <p:nvPr/>
        </p:nvSpPr>
        <p:spPr>
          <a:xfrm>
            <a:off x="-282179" y="-1067571"/>
            <a:ext cx="24948358" cy="1270002"/>
          </a:xfrm>
          <a:prstGeom prst="rect">
            <a:avLst/>
          </a:prstGeom>
          <a:solidFill>
            <a:srgbClr val="DFF7D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esign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u="sng" spc="-2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t>Scopo dell’app</a:t>
            </a:r>
          </a:p>
        </p:txBody>
      </p:sp>
      <p:sp>
        <p:nvSpPr>
          <p:cNvPr id="158" name="Per la produzione dell’applicativo, è stato seguito il seguente approccio:"/>
          <p:cNvSpPr txBox="1"/>
          <p:nvPr/>
        </p:nvSpPr>
        <p:spPr>
          <a:xfrm>
            <a:off x="1206499" y="2969812"/>
            <a:ext cx="20504582" cy="2161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just" defTabSz="1901903">
              <a:lnSpc>
                <a:spcPct val="90000"/>
              </a:lnSpc>
              <a:spcBef>
                <a:spcPts val="3500"/>
              </a:spcBef>
              <a:defRPr sz="3743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Clubbers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 offre una piattaforma facile ed intuitiva per mettere in collegamento i proprietari di club, o locali, con i propri clienti, offrendo i seguenti vantaggi:</a:t>
            </a:r>
          </a:p>
        </p:txBody>
      </p:sp>
      <p:sp>
        <p:nvSpPr>
          <p:cNvPr id="159" name="Analisi dettagliata dei requisiti fondamentali…"/>
          <p:cNvSpPr txBox="1"/>
          <p:nvPr/>
        </p:nvSpPr>
        <p:spPr>
          <a:xfrm>
            <a:off x="1206501" y="5590847"/>
            <a:ext cx="10448688" cy="6977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just">
              <a:lnSpc>
                <a:spcPct val="81000"/>
              </a:lnSpc>
              <a:spcBef>
                <a:spcPts val="4500"/>
              </a:spcBef>
              <a:defRPr sz="4800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Lato Proprietario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:</a:t>
            </a:r>
          </a:p>
          <a:p>
            <a:pPr marL="685800" indent="-685800" algn="just">
              <a:lnSpc>
                <a:spcPct val="81000"/>
              </a:lnSpc>
              <a:spcBef>
                <a:spcPts val="4500"/>
              </a:spcBef>
              <a:buSzPct val="123000"/>
              <a:buFont typeface="Arial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Crea uno spazio dedicato esclusivamente rivolto a chi cerca eventi.</a:t>
            </a:r>
          </a:p>
          <a:p>
            <a:pPr marL="685800" indent="-685800" algn="just">
              <a:lnSpc>
                <a:spcPct val="81000"/>
              </a:lnSpc>
              <a:spcBef>
                <a:spcPts val="4500"/>
              </a:spcBef>
              <a:buSzPct val="123000"/>
              <a:buFont typeface="Arial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Da un’idea precisa del successo attuale di un evento.</a:t>
            </a:r>
          </a:p>
          <a:p>
            <a:pPr marL="685800" indent="-685800" algn="just">
              <a:lnSpc>
                <a:spcPct val="81000"/>
              </a:lnSpc>
              <a:spcBef>
                <a:spcPts val="4500"/>
              </a:spcBef>
              <a:buSzPct val="123000"/>
              <a:buFont typeface="Arial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Crea interazione col pubblico grazie ai post.</a:t>
            </a:r>
          </a:p>
        </p:txBody>
      </p:sp>
      <p:sp>
        <p:nvSpPr>
          <p:cNvPr id="160" name="Rectangle"/>
          <p:cNvSpPr/>
          <p:nvPr/>
        </p:nvSpPr>
        <p:spPr>
          <a:xfrm>
            <a:off x="-282179" y="-1067571"/>
            <a:ext cx="24948358" cy="1270003"/>
          </a:xfrm>
          <a:prstGeom prst="rect">
            <a:avLst/>
          </a:prstGeom>
          <a:solidFill>
            <a:srgbClr val="DFF7D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endParaRPr/>
          </a:p>
        </p:txBody>
      </p:sp>
      <p:sp>
        <p:nvSpPr>
          <p:cNvPr id="161" name="Ornament 16"/>
          <p:cNvSpPr/>
          <p:nvPr/>
        </p:nvSpPr>
        <p:spPr>
          <a:xfrm>
            <a:off x="11497122" y="13203922"/>
            <a:ext cx="1389757" cy="148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6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u="sng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endParaRPr/>
          </a:p>
        </p:txBody>
      </p:sp>
      <p:sp>
        <p:nvSpPr>
          <p:cNvPr id="162" name="1"/>
          <p:cNvSpPr txBox="1"/>
          <p:nvPr/>
        </p:nvSpPr>
        <p:spPr>
          <a:xfrm>
            <a:off x="12079833" y="12778317"/>
            <a:ext cx="224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t>1</a:t>
            </a:r>
          </a:p>
        </p:txBody>
      </p:sp>
      <p:sp>
        <p:nvSpPr>
          <p:cNvPr id="163" name="Analisi dettagliata dei requisiti fondamentali…"/>
          <p:cNvSpPr txBox="1"/>
          <p:nvPr/>
        </p:nvSpPr>
        <p:spPr>
          <a:xfrm>
            <a:off x="12728810" y="5590847"/>
            <a:ext cx="10448689" cy="6977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just" defTabSz="2316421">
              <a:lnSpc>
                <a:spcPct val="90000"/>
              </a:lnSpc>
              <a:spcBef>
                <a:spcPts val="4200"/>
              </a:spcBef>
              <a:defRPr sz="4560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Lato Cliente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:</a:t>
            </a:r>
          </a:p>
          <a:p>
            <a:pPr marL="579119" indent="-579119" algn="just" defTabSz="2316421">
              <a:lnSpc>
                <a:spcPct val="90000"/>
              </a:lnSpc>
              <a:spcBef>
                <a:spcPts val="4200"/>
              </a:spcBef>
              <a:buSzPct val="123000"/>
              <a:buChar char="•"/>
              <a:defRPr sz="456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Rende semplice la ricerca di eventi grazie all’uso di diversi tag.</a:t>
            </a:r>
          </a:p>
          <a:p>
            <a:pPr marL="579119" indent="-579119" algn="just" defTabSz="2316421">
              <a:lnSpc>
                <a:spcPct val="90000"/>
              </a:lnSpc>
              <a:spcBef>
                <a:spcPts val="4200"/>
              </a:spcBef>
              <a:buSzPct val="123000"/>
              <a:buChar char="•"/>
              <a:defRPr sz="456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Fornisce la possibilità di postare la propria esperienza ad un evento, sotto forma di post allegato, passato o presente.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esign"/>
          <p:cNvSpPr txBox="1">
            <a:spLocks noGrp="1"/>
          </p:cNvSpPr>
          <p:nvPr>
            <p:ph type="title"/>
          </p:nvPr>
        </p:nvSpPr>
        <p:spPr>
          <a:xfrm>
            <a:off x="1206500" y="105195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u="sng" spc="-2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t>Scopo dell’app</a:t>
            </a:r>
          </a:p>
        </p:txBody>
      </p:sp>
      <p:sp>
        <p:nvSpPr>
          <p:cNvPr id="166" name="Analisi dettagliata dei requisiti fondamentali…"/>
          <p:cNvSpPr txBox="1"/>
          <p:nvPr/>
        </p:nvSpPr>
        <p:spPr>
          <a:xfrm>
            <a:off x="1206501" y="3145800"/>
            <a:ext cx="10448688" cy="9422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just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Lato Proprietario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:</a:t>
            </a:r>
          </a:p>
          <a:p>
            <a:pPr marL="685800" indent="-685800" algn="just">
              <a:lnSpc>
                <a:spcPct val="90000"/>
              </a:lnSpc>
              <a:spcBef>
                <a:spcPts val="4500"/>
              </a:spcBef>
              <a:buSzPct val="123000"/>
              <a:buFont typeface="Arial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La rete di followers/seguiti rende la condivisione di post uno strumento di pubblicità gratuito.</a:t>
            </a:r>
          </a:p>
          <a:p>
            <a:pPr marL="685800" indent="-685800" algn="just">
              <a:lnSpc>
                <a:spcPct val="90000"/>
              </a:lnSpc>
              <a:spcBef>
                <a:spcPts val="4500"/>
              </a:spcBef>
              <a:buSzPct val="123000"/>
              <a:buFont typeface="Arial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Non è necessario impiegare risorse in campagne pubblicitarie in quanto non esistono altre tipologie di post.</a:t>
            </a:r>
          </a:p>
        </p:txBody>
      </p:sp>
      <p:sp>
        <p:nvSpPr>
          <p:cNvPr id="167" name="Rectangle"/>
          <p:cNvSpPr/>
          <p:nvPr/>
        </p:nvSpPr>
        <p:spPr>
          <a:xfrm>
            <a:off x="-282179" y="-1067571"/>
            <a:ext cx="24948358" cy="1270003"/>
          </a:xfrm>
          <a:prstGeom prst="rect">
            <a:avLst/>
          </a:prstGeom>
          <a:solidFill>
            <a:srgbClr val="DFF7D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endParaRPr/>
          </a:p>
        </p:txBody>
      </p:sp>
      <p:sp>
        <p:nvSpPr>
          <p:cNvPr id="168" name="Ornament 16"/>
          <p:cNvSpPr/>
          <p:nvPr/>
        </p:nvSpPr>
        <p:spPr>
          <a:xfrm>
            <a:off x="11497122" y="13203922"/>
            <a:ext cx="1389757" cy="148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6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u="sng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endParaRPr/>
          </a:p>
        </p:txBody>
      </p:sp>
      <p:sp>
        <p:nvSpPr>
          <p:cNvPr id="169" name="1"/>
          <p:cNvSpPr txBox="1"/>
          <p:nvPr/>
        </p:nvSpPr>
        <p:spPr>
          <a:xfrm>
            <a:off x="12048286" y="12778317"/>
            <a:ext cx="28742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t>2</a:t>
            </a:r>
          </a:p>
        </p:txBody>
      </p:sp>
      <p:sp>
        <p:nvSpPr>
          <p:cNvPr id="170" name="Analisi dettagliata dei requisiti fondamentali…"/>
          <p:cNvSpPr txBox="1"/>
          <p:nvPr/>
        </p:nvSpPr>
        <p:spPr>
          <a:xfrm>
            <a:off x="12728810" y="3145797"/>
            <a:ext cx="10448689" cy="9422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just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Lato Cliente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:</a:t>
            </a: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Grazie al profilo personale degli utenti, è più facile vedere a quali eventi parteciperanno i propri amici.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Design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u="sng" spc="-2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t>Tecnologie utilizzate</a:t>
            </a:r>
          </a:p>
        </p:txBody>
      </p:sp>
      <p:sp>
        <p:nvSpPr>
          <p:cNvPr id="173" name="Analisi dettagliata dei requisiti fondamentali…"/>
          <p:cNvSpPr txBox="1"/>
          <p:nvPr/>
        </p:nvSpPr>
        <p:spPr>
          <a:xfrm>
            <a:off x="1206499" y="2969815"/>
            <a:ext cx="20504582" cy="843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91312" indent="-591312" algn="just" defTabSz="2365187">
              <a:lnSpc>
                <a:spcPct val="81000"/>
              </a:lnSpc>
              <a:spcBef>
                <a:spcPts val="4300"/>
              </a:spcBef>
              <a:buSzPct val="123000"/>
              <a:buChar char="•"/>
              <a:defRPr sz="4268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Material 3 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- Libreria per design coerente e moderno in Android.</a:t>
            </a:r>
          </a:p>
          <a:p>
            <a:pPr marL="591312" indent="-591312" algn="just" defTabSz="2365187">
              <a:lnSpc>
                <a:spcPct val="81000"/>
              </a:lnSpc>
              <a:spcBef>
                <a:spcPts val="4300"/>
              </a:spcBef>
              <a:buSzPct val="123000"/>
              <a:buChar char="•"/>
              <a:defRPr sz="4268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Hilt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 - Libreria di dependency injection semplificata per Android</a:t>
            </a:r>
          </a:p>
          <a:p>
            <a:pPr marL="591312" indent="-591312" algn="just" defTabSz="2365187">
              <a:lnSpc>
                <a:spcPct val="81000"/>
              </a:lnSpc>
              <a:spcBef>
                <a:spcPts val="4300"/>
              </a:spcBef>
              <a:buSzPct val="123000"/>
              <a:buChar char="•"/>
              <a:defRPr sz="4268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Room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 - Libreria di persistenza dei dati per Android con SQLite</a:t>
            </a:r>
          </a:p>
          <a:p>
            <a:pPr marL="591312" indent="-591312" algn="just" defTabSz="2365187">
              <a:lnSpc>
                <a:spcPct val="81000"/>
              </a:lnSpc>
              <a:spcBef>
                <a:spcPts val="4300"/>
              </a:spcBef>
              <a:buSzPct val="123000"/>
              <a:buChar char="•"/>
              <a:defRPr sz="4268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Coil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 - Libreria di caricamento e visualizzazione immagini per Android</a:t>
            </a:r>
          </a:p>
          <a:p>
            <a:pPr marL="591312" indent="-591312" algn="just" defTabSz="2365187">
              <a:lnSpc>
                <a:spcPct val="81000"/>
              </a:lnSpc>
              <a:spcBef>
                <a:spcPts val="4300"/>
              </a:spcBef>
              <a:buSzPct val="123000"/>
              <a:buChar char="•"/>
              <a:defRPr sz="4268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Google Maps 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- API per integrazione mappe interattive in applicazioni</a:t>
            </a:r>
          </a:p>
          <a:p>
            <a:pPr marL="591312" indent="-591312" algn="just" defTabSz="2365187">
              <a:lnSpc>
                <a:spcPct val="81000"/>
              </a:lnSpc>
              <a:spcBef>
                <a:spcPts val="4300"/>
              </a:spcBef>
              <a:buSzPct val="123000"/>
              <a:buChar char="•"/>
              <a:defRPr sz="4268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Sheets-Compose-Dialog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 - Libreria che offre vari dialogs e views</a:t>
            </a:r>
          </a:p>
          <a:p>
            <a:pPr marL="591312" indent="-591312" algn="just" defTabSz="2365187">
              <a:lnSpc>
                <a:spcPct val="81000"/>
              </a:lnSpc>
              <a:spcBef>
                <a:spcPts val="4300"/>
              </a:spcBef>
              <a:buSzPct val="123000"/>
              <a:buChar char="•"/>
              <a:defRPr sz="4268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Volley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 - Libreria di rete semplificata per operazioni HTTP in Android</a:t>
            </a:r>
          </a:p>
          <a:p>
            <a:pPr marL="591312" indent="-591312" algn="just" defTabSz="2365187">
              <a:lnSpc>
                <a:spcPct val="81000"/>
              </a:lnSpc>
              <a:spcBef>
                <a:spcPts val="4300"/>
              </a:spcBef>
              <a:buSzPct val="123000"/>
              <a:buChar char="•"/>
              <a:defRPr sz="4268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Carousel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 - Componente UI per creare carousel di immagini scorrevoli</a:t>
            </a:r>
          </a:p>
        </p:txBody>
      </p:sp>
      <p:sp>
        <p:nvSpPr>
          <p:cNvPr id="174" name="Ornament 16"/>
          <p:cNvSpPr/>
          <p:nvPr/>
        </p:nvSpPr>
        <p:spPr>
          <a:xfrm>
            <a:off x="11497122" y="13203922"/>
            <a:ext cx="1389757" cy="148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6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endParaRPr/>
          </a:p>
        </p:txBody>
      </p:sp>
      <p:sp>
        <p:nvSpPr>
          <p:cNvPr id="175" name="1"/>
          <p:cNvSpPr txBox="1"/>
          <p:nvPr/>
        </p:nvSpPr>
        <p:spPr>
          <a:xfrm>
            <a:off x="12048896" y="12778317"/>
            <a:ext cx="2862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t>3</a:t>
            </a:r>
          </a:p>
        </p:txBody>
      </p:sp>
      <p:sp>
        <p:nvSpPr>
          <p:cNvPr id="176" name="Rectangle"/>
          <p:cNvSpPr/>
          <p:nvPr/>
        </p:nvSpPr>
        <p:spPr>
          <a:xfrm>
            <a:off x="-282179" y="-1067571"/>
            <a:ext cx="24948358" cy="1270003"/>
          </a:xfrm>
          <a:prstGeom prst="rect">
            <a:avLst/>
          </a:prstGeom>
          <a:solidFill>
            <a:srgbClr val="DFF7D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"/>
          <p:cNvSpPr/>
          <p:nvPr/>
        </p:nvSpPr>
        <p:spPr>
          <a:xfrm>
            <a:off x="679207" y="3074645"/>
            <a:ext cx="8478051" cy="445825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9" name="Design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u="sng" spc="-2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t>Mockups</a:t>
            </a:r>
          </a:p>
        </p:txBody>
      </p:sp>
      <p:sp>
        <p:nvSpPr>
          <p:cNvPr id="180" name="Ornament 16"/>
          <p:cNvSpPr/>
          <p:nvPr/>
        </p:nvSpPr>
        <p:spPr>
          <a:xfrm>
            <a:off x="11497122" y="13203922"/>
            <a:ext cx="1389757" cy="148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6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endParaRPr/>
          </a:p>
        </p:txBody>
      </p:sp>
      <p:sp>
        <p:nvSpPr>
          <p:cNvPr id="181" name="1"/>
          <p:cNvSpPr txBox="1"/>
          <p:nvPr/>
        </p:nvSpPr>
        <p:spPr>
          <a:xfrm>
            <a:off x="12038913" y="12777306"/>
            <a:ext cx="30617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82" name="Rectangle"/>
          <p:cNvSpPr/>
          <p:nvPr/>
        </p:nvSpPr>
        <p:spPr>
          <a:xfrm>
            <a:off x="-282179" y="-1067571"/>
            <a:ext cx="24948358" cy="1270003"/>
          </a:xfrm>
          <a:prstGeom prst="rect">
            <a:avLst/>
          </a:prstGeom>
          <a:solidFill>
            <a:srgbClr val="DFF7D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endParaRPr/>
          </a:p>
        </p:txBody>
      </p:sp>
      <p:pic>
        <p:nvPicPr>
          <p:cNvPr id="183" name="Login Page.png" descr="Login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94" y="3385451"/>
            <a:ext cx="1955936" cy="383664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ectangle"/>
          <p:cNvSpPr/>
          <p:nvPr/>
        </p:nvSpPr>
        <p:spPr>
          <a:xfrm>
            <a:off x="9547569" y="3074645"/>
            <a:ext cx="3564370" cy="445825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85" name="Registration Page.png" descr="Registration 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250" y="3424851"/>
            <a:ext cx="4577568" cy="375784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Login and Registration Screens"/>
          <p:cNvSpPr txBox="1"/>
          <p:nvPr/>
        </p:nvSpPr>
        <p:spPr>
          <a:xfrm>
            <a:off x="603083" y="2601778"/>
            <a:ext cx="438211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Login and Registration Screens</a:t>
            </a:r>
          </a:p>
        </p:txBody>
      </p:sp>
      <p:pic>
        <p:nvPicPr>
          <p:cNvPr id="187" name="Home.png" descr="Ho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785" y="3385451"/>
            <a:ext cx="1955937" cy="3836642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Home Screen"/>
          <p:cNvSpPr txBox="1"/>
          <p:nvPr/>
        </p:nvSpPr>
        <p:spPr>
          <a:xfrm>
            <a:off x="9544570" y="2601778"/>
            <a:ext cx="197175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Home Screen</a:t>
            </a:r>
          </a:p>
        </p:txBody>
      </p:sp>
      <p:sp>
        <p:nvSpPr>
          <p:cNvPr id="189" name="Rectangle"/>
          <p:cNvSpPr/>
          <p:nvPr/>
        </p:nvSpPr>
        <p:spPr>
          <a:xfrm>
            <a:off x="13502250" y="3074645"/>
            <a:ext cx="3250965" cy="445825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90" name="Notifications.png" descr="Notificatio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3223" y="3372619"/>
            <a:ext cx="1969020" cy="3862306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Notifications Screen"/>
          <p:cNvSpPr txBox="1"/>
          <p:nvPr/>
        </p:nvSpPr>
        <p:spPr>
          <a:xfrm>
            <a:off x="13480642" y="2601778"/>
            <a:ext cx="285750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Notifications Screen</a:t>
            </a:r>
          </a:p>
        </p:txBody>
      </p:sp>
      <p:sp>
        <p:nvSpPr>
          <p:cNvPr id="192" name="Rectangle"/>
          <p:cNvSpPr/>
          <p:nvPr/>
        </p:nvSpPr>
        <p:spPr>
          <a:xfrm>
            <a:off x="17477350" y="3074645"/>
            <a:ext cx="5380330" cy="445825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93" name="Search Page.png" descr="Search P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5626" y="3293095"/>
            <a:ext cx="4883777" cy="402135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User and Club Search"/>
          <p:cNvSpPr txBox="1"/>
          <p:nvPr/>
        </p:nvSpPr>
        <p:spPr>
          <a:xfrm>
            <a:off x="17468188" y="2601778"/>
            <a:ext cx="311200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User and Club Search</a:t>
            </a:r>
          </a:p>
        </p:txBody>
      </p:sp>
      <p:sp>
        <p:nvSpPr>
          <p:cNvPr id="195" name="Rectangle"/>
          <p:cNvSpPr/>
          <p:nvPr/>
        </p:nvSpPr>
        <p:spPr>
          <a:xfrm>
            <a:off x="679207" y="8600418"/>
            <a:ext cx="5059068" cy="41273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96" name="Event Creation.png" descr="Event Creati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6992" y="8785176"/>
            <a:ext cx="3983497" cy="375784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Event Creation Screens"/>
          <p:cNvSpPr txBox="1"/>
          <p:nvPr/>
        </p:nvSpPr>
        <p:spPr>
          <a:xfrm>
            <a:off x="600899" y="8006898"/>
            <a:ext cx="330951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Event Creation Screens</a:t>
            </a:r>
          </a:p>
        </p:txBody>
      </p:sp>
      <p:sp>
        <p:nvSpPr>
          <p:cNvPr id="198" name="Rectangle"/>
          <p:cNvSpPr/>
          <p:nvPr/>
        </p:nvSpPr>
        <p:spPr>
          <a:xfrm>
            <a:off x="6157074" y="8600418"/>
            <a:ext cx="9168881" cy="41273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99" name="Event datails.png" descr="Event datail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6654" y="8712043"/>
            <a:ext cx="8329721" cy="390410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Event Details Screens"/>
          <p:cNvSpPr txBox="1"/>
          <p:nvPr/>
        </p:nvSpPr>
        <p:spPr>
          <a:xfrm>
            <a:off x="6136727" y="8003634"/>
            <a:ext cx="308366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Event Details Screens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Design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u="sng" spc="-2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t>Mockups</a:t>
            </a:r>
          </a:p>
        </p:txBody>
      </p:sp>
      <p:sp>
        <p:nvSpPr>
          <p:cNvPr id="203" name="Ornament 16"/>
          <p:cNvSpPr/>
          <p:nvPr/>
        </p:nvSpPr>
        <p:spPr>
          <a:xfrm>
            <a:off x="11497122" y="13203922"/>
            <a:ext cx="1389757" cy="148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6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endParaRPr/>
          </a:p>
        </p:txBody>
      </p:sp>
      <p:sp>
        <p:nvSpPr>
          <p:cNvPr id="204" name="1"/>
          <p:cNvSpPr txBox="1"/>
          <p:nvPr/>
        </p:nvSpPr>
        <p:spPr>
          <a:xfrm>
            <a:off x="12048896" y="12778317"/>
            <a:ext cx="2862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en-US" dirty="0"/>
              <a:t>5</a:t>
            </a:r>
            <a:endParaRPr dirty="0"/>
          </a:p>
        </p:txBody>
      </p:sp>
      <p:sp>
        <p:nvSpPr>
          <p:cNvPr id="205" name="Rectangle"/>
          <p:cNvSpPr/>
          <p:nvPr/>
        </p:nvSpPr>
        <p:spPr>
          <a:xfrm>
            <a:off x="-282179" y="-1067571"/>
            <a:ext cx="24948358" cy="1270003"/>
          </a:xfrm>
          <a:prstGeom prst="rect">
            <a:avLst/>
          </a:prstGeom>
          <a:solidFill>
            <a:srgbClr val="DFF7D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endParaRPr/>
          </a:p>
        </p:txBody>
      </p:sp>
      <p:sp>
        <p:nvSpPr>
          <p:cNvPr id="206" name="Rectangle"/>
          <p:cNvSpPr/>
          <p:nvPr/>
        </p:nvSpPr>
        <p:spPr>
          <a:xfrm>
            <a:off x="937716" y="3087477"/>
            <a:ext cx="6733051" cy="445825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07" name="Post Creation.png" descr="Post Cre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83" y="3385451"/>
            <a:ext cx="6115317" cy="3862306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Post Creation Screens"/>
          <p:cNvSpPr txBox="1"/>
          <p:nvPr/>
        </p:nvSpPr>
        <p:spPr>
          <a:xfrm>
            <a:off x="915956" y="2601778"/>
            <a:ext cx="316260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Post Creation Screens</a:t>
            </a:r>
          </a:p>
        </p:txBody>
      </p:sp>
      <p:sp>
        <p:nvSpPr>
          <p:cNvPr id="209" name="Rectangle"/>
          <p:cNvSpPr/>
          <p:nvPr/>
        </p:nvSpPr>
        <p:spPr>
          <a:xfrm>
            <a:off x="8645931" y="3087477"/>
            <a:ext cx="8737049" cy="445825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10" name="Timelines with searchbar.png" descr="Timelines with search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212" y="3373721"/>
            <a:ext cx="8352486" cy="38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Timeline Screen"/>
          <p:cNvSpPr txBox="1"/>
          <p:nvPr/>
        </p:nvSpPr>
        <p:spPr>
          <a:xfrm>
            <a:off x="8627323" y="2561967"/>
            <a:ext cx="228783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Timeline Screen</a:t>
            </a:r>
          </a:p>
        </p:txBody>
      </p:sp>
      <p:sp>
        <p:nvSpPr>
          <p:cNvPr id="212" name="Rectangle"/>
          <p:cNvSpPr/>
          <p:nvPr/>
        </p:nvSpPr>
        <p:spPr>
          <a:xfrm>
            <a:off x="1398951" y="8256634"/>
            <a:ext cx="5810581" cy="445825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13" name="User Personal Profile.png" descr="User Personal Profi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647" y="8542879"/>
            <a:ext cx="4353189" cy="38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User Personal Profile Screen"/>
          <p:cNvSpPr txBox="1"/>
          <p:nvPr/>
        </p:nvSpPr>
        <p:spPr>
          <a:xfrm>
            <a:off x="1386127" y="7819971"/>
            <a:ext cx="400873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User Personal Profile Screen</a:t>
            </a:r>
          </a:p>
        </p:txBody>
      </p:sp>
      <p:sp>
        <p:nvSpPr>
          <p:cNvPr id="215" name="Rectangle"/>
          <p:cNvSpPr/>
          <p:nvPr/>
        </p:nvSpPr>
        <p:spPr>
          <a:xfrm>
            <a:off x="7502294" y="8256634"/>
            <a:ext cx="5810580" cy="445825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16" name="Admin Profile Page.png" descr="Admin Profile P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5037" y="8554608"/>
            <a:ext cx="4345094" cy="3862306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Admin Personal Profile Screen"/>
          <p:cNvSpPr txBox="1"/>
          <p:nvPr/>
        </p:nvSpPr>
        <p:spPr>
          <a:xfrm>
            <a:off x="7498722" y="7819971"/>
            <a:ext cx="424647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Admin Personal Profile Screen</a:t>
            </a:r>
          </a:p>
        </p:txBody>
      </p:sp>
      <p:sp>
        <p:nvSpPr>
          <p:cNvPr id="218" name="Rectangle"/>
          <p:cNvSpPr/>
          <p:nvPr/>
        </p:nvSpPr>
        <p:spPr>
          <a:xfrm>
            <a:off x="13861760" y="8256634"/>
            <a:ext cx="3470087" cy="445825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19" name="Settings Page.png" descr="Settings P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6316" y="8542879"/>
            <a:ext cx="1980978" cy="38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ettings Screen"/>
          <p:cNvSpPr txBox="1"/>
          <p:nvPr/>
        </p:nvSpPr>
        <p:spPr>
          <a:xfrm>
            <a:off x="13849060" y="7819971"/>
            <a:ext cx="227076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Settings Screen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1D912B50-A7B4-3244-B3CE-DBA9832DF2EF}"/>
              </a:ext>
            </a:extLst>
          </p:cNvPr>
          <p:cNvSpPr/>
          <p:nvPr/>
        </p:nvSpPr>
        <p:spPr>
          <a:xfrm>
            <a:off x="6784377" y="8102502"/>
            <a:ext cx="5208894" cy="462909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410DEAF9-C319-3FD2-4A75-D2407CFEAEB6}"/>
              </a:ext>
            </a:extLst>
          </p:cNvPr>
          <p:cNvSpPr/>
          <p:nvPr/>
        </p:nvSpPr>
        <p:spPr>
          <a:xfrm>
            <a:off x="1206500" y="8102502"/>
            <a:ext cx="5156200" cy="462909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55B0C25B-6E07-6081-7041-3D3D7DC2A8D1}"/>
              </a:ext>
            </a:extLst>
          </p:cNvPr>
          <p:cNvSpPr/>
          <p:nvPr/>
        </p:nvSpPr>
        <p:spPr>
          <a:xfrm>
            <a:off x="11497122" y="2814184"/>
            <a:ext cx="7603678" cy="462909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61A60586-39C0-54C3-8F89-2A7420C9F29B}"/>
              </a:ext>
            </a:extLst>
          </p:cNvPr>
          <p:cNvSpPr/>
          <p:nvPr/>
        </p:nvSpPr>
        <p:spPr>
          <a:xfrm>
            <a:off x="1206500" y="2814184"/>
            <a:ext cx="9918700" cy="462909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2" name="Design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u="sng" spc="-2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dirty="0" err="1"/>
              <a:t>Schermate</a:t>
            </a:r>
            <a:r>
              <a:rPr dirty="0"/>
              <a:t> </a:t>
            </a:r>
            <a:r>
              <a:rPr dirty="0" err="1"/>
              <a:t>dell’App</a:t>
            </a:r>
            <a:endParaRPr dirty="0"/>
          </a:p>
        </p:txBody>
      </p:sp>
      <p:sp>
        <p:nvSpPr>
          <p:cNvPr id="223" name="Ornament 16"/>
          <p:cNvSpPr/>
          <p:nvPr/>
        </p:nvSpPr>
        <p:spPr>
          <a:xfrm>
            <a:off x="11497122" y="13203922"/>
            <a:ext cx="1389757" cy="148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6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endParaRPr/>
          </a:p>
        </p:txBody>
      </p:sp>
      <p:sp>
        <p:nvSpPr>
          <p:cNvPr id="224" name="1"/>
          <p:cNvSpPr txBox="1"/>
          <p:nvPr/>
        </p:nvSpPr>
        <p:spPr>
          <a:xfrm>
            <a:off x="12046928" y="12777306"/>
            <a:ext cx="29014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en-US" dirty="0"/>
              <a:t>6</a:t>
            </a:r>
            <a:endParaRPr dirty="0"/>
          </a:p>
        </p:txBody>
      </p:sp>
      <p:sp>
        <p:nvSpPr>
          <p:cNvPr id="225" name="Rectangle"/>
          <p:cNvSpPr/>
          <p:nvPr/>
        </p:nvSpPr>
        <p:spPr>
          <a:xfrm>
            <a:off x="-282179" y="-1067571"/>
            <a:ext cx="24948358" cy="1270003"/>
          </a:xfrm>
          <a:prstGeom prst="rect">
            <a:avLst/>
          </a:prstGeom>
          <a:solidFill>
            <a:srgbClr val="DFF7D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endParaRPr/>
          </a:p>
        </p:txBody>
      </p:sp>
      <p:pic>
        <p:nvPicPr>
          <p:cNvPr id="22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964132"/>
            <a:ext cx="2023882" cy="4272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194" y="2978552"/>
            <a:ext cx="2021915" cy="4268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221" y="2978553"/>
            <a:ext cx="2021914" cy="4268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7247" y="2978552"/>
            <a:ext cx="2023882" cy="42726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Login and Registration Screens">
            <a:extLst>
              <a:ext uri="{FF2B5EF4-FFF2-40B4-BE49-F238E27FC236}">
                <a16:creationId xmlns:a16="http://schemas.microsoft.com/office/drawing/2014/main" id="{D5CE5E54-8711-7841-6EC1-602423C2FC00}"/>
              </a:ext>
            </a:extLst>
          </p:cNvPr>
          <p:cNvSpPr txBox="1"/>
          <p:nvPr/>
        </p:nvSpPr>
        <p:spPr>
          <a:xfrm>
            <a:off x="1206500" y="2254492"/>
            <a:ext cx="24830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Timeline Screens</a:t>
            </a:r>
            <a:endParaRPr dirty="0"/>
          </a:p>
        </p:txBody>
      </p:sp>
      <p:pic>
        <p:nvPicPr>
          <p:cNvPr id="4" name="Picture 7" descr="Picture 7">
            <a:extLst>
              <a:ext uri="{FF2B5EF4-FFF2-40B4-BE49-F238E27FC236}">
                <a16:creationId xmlns:a16="http://schemas.microsoft.com/office/drawing/2014/main" id="{09BA5B4C-A7AD-05FA-E70F-0ED6375BA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0330" y="3003418"/>
            <a:ext cx="2013452" cy="4250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11" descr="Picture 11">
            <a:extLst>
              <a:ext uri="{FF2B5EF4-FFF2-40B4-BE49-F238E27FC236}">
                <a16:creationId xmlns:a16="http://schemas.microsoft.com/office/drawing/2014/main" id="{85B846E7-F8E6-1F0D-EB54-A54DFB97D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76990" y="3001348"/>
            <a:ext cx="2015413" cy="4254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13" descr="Picture 13">
            <a:extLst>
              <a:ext uri="{FF2B5EF4-FFF2-40B4-BE49-F238E27FC236}">
                <a16:creationId xmlns:a16="http://schemas.microsoft.com/office/drawing/2014/main" id="{70E21690-7EC9-8C10-9229-732A45F90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20384" y="3007557"/>
            <a:ext cx="2011492" cy="4246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16" descr="Picture 16">
            <a:extLst>
              <a:ext uri="{FF2B5EF4-FFF2-40B4-BE49-F238E27FC236}">
                <a16:creationId xmlns:a16="http://schemas.microsoft.com/office/drawing/2014/main" id="{E8A20C47-00E6-808A-4C52-3897FAE7F7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9985" y="8279941"/>
            <a:ext cx="2009532" cy="424234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ogin and Registration Screens">
            <a:extLst>
              <a:ext uri="{FF2B5EF4-FFF2-40B4-BE49-F238E27FC236}">
                <a16:creationId xmlns:a16="http://schemas.microsoft.com/office/drawing/2014/main" id="{595C4859-C881-835E-A125-C9C4A9BF62CC}"/>
              </a:ext>
            </a:extLst>
          </p:cNvPr>
          <p:cNvSpPr txBox="1"/>
          <p:nvPr/>
        </p:nvSpPr>
        <p:spPr>
          <a:xfrm>
            <a:off x="11534746" y="2254492"/>
            <a:ext cx="270426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Create post screen</a:t>
            </a:r>
            <a:endParaRPr dirty="0"/>
          </a:p>
        </p:txBody>
      </p:sp>
      <p:sp>
        <p:nvSpPr>
          <p:cNvPr id="11" name="Login and Registration Screens">
            <a:extLst>
              <a:ext uri="{FF2B5EF4-FFF2-40B4-BE49-F238E27FC236}">
                <a16:creationId xmlns:a16="http://schemas.microsoft.com/office/drawing/2014/main" id="{0F822CF3-3271-BE75-9A7B-53A3C5F5BDC8}"/>
              </a:ext>
            </a:extLst>
          </p:cNvPr>
          <p:cNvSpPr txBox="1"/>
          <p:nvPr/>
        </p:nvSpPr>
        <p:spPr>
          <a:xfrm>
            <a:off x="1206500" y="7542810"/>
            <a:ext cx="28757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Event details screen</a:t>
            </a:r>
            <a:endParaRPr dirty="0"/>
          </a:p>
        </p:txBody>
      </p:sp>
      <p:pic>
        <p:nvPicPr>
          <p:cNvPr id="14" name="Picture 9" descr="Picture 9">
            <a:extLst>
              <a:ext uri="{FF2B5EF4-FFF2-40B4-BE49-F238E27FC236}">
                <a16:creationId xmlns:a16="http://schemas.microsoft.com/office/drawing/2014/main" id="{71340D0E-F29F-976A-C81C-5E97AEEF4B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1194" y="8232377"/>
            <a:ext cx="2032062" cy="428990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Login and Registration Screens">
            <a:extLst>
              <a:ext uri="{FF2B5EF4-FFF2-40B4-BE49-F238E27FC236}">
                <a16:creationId xmlns:a16="http://schemas.microsoft.com/office/drawing/2014/main" id="{0EAA0F71-DEA2-A039-DDA2-18DBB7FB681D}"/>
              </a:ext>
            </a:extLst>
          </p:cNvPr>
          <p:cNvSpPr txBox="1"/>
          <p:nvPr/>
        </p:nvSpPr>
        <p:spPr>
          <a:xfrm>
            <a:off x="6784377" y="7542810"/>
            <a:ext cx="28757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Event details screen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5B3A0C-4E54-0E3A-FB17-DDB8F415F6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9726" y="8279941"/>
            <a:ext cx="2045090" cy="43174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84EEC1-14E5-E7D2-EB94-C5FDDC6D4A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60165" y="8279941"/>
            <a:ext cx="2045090" cy="43174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Montserrat Medium"/>
        <a:ea typeface="Montserrat Medium"/>
        <a:cs typeface="Montserrat Medium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Montserrat Medium"/>
        <a:ea typeface="Montserrat Medium"/>
        <a:cs typeface="Montserrat Medium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</Words>
  <Application>Microsoft Office PowerPoint</Application>
  <PresentationFormat>Custom</PresentationFormat>
  <Paragraphs>52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Helvetica Neue</vt:lpstr>
      <vt:lpstr>Montserrat Medium</vt:lpstr>
      <vt:lpstr>Montserrat Regular</vt:lpstr>
      <vt:lpstr>Montserrat Thin</vt:lpstr>
      <vt:lpstr>21_BasicWhite</vt:lpstr>
      <vt:lpstr>Clubbers</vt:lpstr>
      <vt:lpstr>Scopo dell’app</vt:lpstr>
      <vt:lpstr>Scopo dell’app</vt:lpstr>
      <vt:lpstr>Tecnologie utilizzate</vt:lpstr>
      <vt:lpstr>Mockups</vt:lpstr>
      <vt:lpstr>Mockups</vt:lpstr>
      <vt:lpstr>Schermate dell’App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Clubbers</dc:title>
  <cp:lastModifiedBy>Michele Montesi</cp:lastModifiedBy>
  <cp:revision>1</cp:revision>
  <dcterms:modified xsi:type="dcterms:W3CDTF">2023-09-06T20:17:27Z</dcterms:modified>
</cp:coreProperties>
</file>